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63" r:id="rId3"/>
    <p:sldId id="260" r:id="rId4"/>
    <p:sldId id="257" r:id="rId5"/>
    <p:sldId id="259"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14C6F9-27AB-4CC1-8A4D-236EEF7B9CA2}" type="datetimeFigureOut">
              <a:rPr lang="en-US" smtClean="0"/>
              <a:t>10/30/2014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2D080C-2FFE-4754-864A-B065FDF8E621}" type="slidenum">
              <a:rPr lang="en-US" smtClean="0"/>
              <a:t>‹#›</a:t>
            </a:fld>
            <a:endParaRPr lang="en-US"/>
          </a:p>
        </p:txBody>
      </p:sp>
    </p:spTree>
    <p:extLst>
      <p:ext uri="{BB962C8B-B14F-4D97-AF65-F5344CB8AC3E}">
        <p14:creationId xmlns:p14="http://schemas.microsoft.com/office/powerpoint/2010/main" val="3467755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 bar graph is useful when we are comparing across categories. Ex: How many battle deaths were there from each nation during WWI?</a:t>
            </a:r>
          </a:p>
        </p:txBody>
      </p:sp>
      <p:sp>
        <p:nvSpPr>
          <p:cNvPr id="4" name="Slide Number Placeholder 3"/>
          <p:cNvSpPr>
            <a:spLocks noGrp="1"/>
          </p:cNvSpPr>
          <p:nvPr>
            <p:ph type="sldNum" sz="quarter" idx="10"/>
          </p:nvPr>
        </p:nvSpPr>
        <p:spPr/>
        <p:txBody>
          <a:bodyPr/>
          <a:lstStyle/>
          <a:p>
            <a:fld id="{8F2D080C-2FFE-4754-864A-B065FDF8E621}" type="slidenum">
              <a:rPr lang="en-US" smtClean="0"/>
              <a:t>1</a:t>
            </a:fld>
            <a:endParaRPr lang="en-US"/>
          </a:p>
        </p:txBody>
      </p:sp>
    </p:spTree>
    <p:extLst>
      <p:ext uri="{BB962C8B-B14F-4D97-AF65-F5344CB8AC3E}">
        <p14:creationId xmlns:p14="http://schemas.microsoft.com/office/powerpoint/2010/main" val="2031441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great way to illustrate this is by using </a:t>
            </a:r>
            <a:r>
              <a:rPr lang="en-US" dirty="0" err="1" smtClean="0"/>
              <a:t>Polleverywhere</a:t>
            </a:r>
            <a:r>
              <a:rPr lang="en-US" dirty="0" smtClean="0"/>
              <a:t> as a quick classroom activity. Set up a question for your students to answer from a set of multiple choice answers. A bar graph will appear on the screen as students answer, revealing how many people agree with each choice. There</a:t>
            </a:r>
            <a:r>
              <a:rPr lang="en-US" baseline="0" dirty="0" smtClean="0"/>
              <a:t> is a link to a video explaining it, here: http://vimeo.com/37674303</a:t>
            </a:r>
            <a:r>
              <a:rPr lang="en-US" dirty="0" smtClean="0"/>
              <a:t>).  </a:t>
            </a:r>
          </a:p>
          <a:p>
            <a:endParaRPr lang="en-US" dirty="0"/>
          </a:p>
        </p:txBody>
      </p:sp>
      <p:sp>
        <p:nvSpPr>
          <p:cNvPr id="4" name="Slide Number Placeholder 3"/>
          <p:cNvSpPr>
            <a:spLocks noGrp="1"/>
          </p:cNvSpPr>
          <p:nvPr>
            <p:ph type="sldNum" sz="quarter" idx="10"/>
          </p:nvPr>
        </p:nvSpPr>
        <p:spPr/>
        <p:txBody>
          <a:bodyPr/>
          <a:lstStyle/>
          <a:p>
            <a:fld id="{8F2D080C-2FFE-4754-864A-B065FDF8E621}" type="slidenum">
              <a:rPr lang="en-US" smtClean="0"/>
              <a:t>2</a:t>
            </a:fld>
            <a:endParaRPr lang="en-US"/>
          </a:p>
        </p:txBody>
      </p:sp>
    </p:spTree>
    <p:extLst>
      <p:ext uri="{BB962C8B-B14F-4D97-AF65-F5344CB8AC3E}">
        <p14:creationId xmlns:p14="http://schemas.microsoft.com/office/powerpoint/2010/main" val="14133542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Pie </a:t>
            </a:r>
            <a:r>
              <a:rPr lang="en-US" sz="1200" kern="1200" smtClean="0">
                <a:solidFill>
                  <a:schemeClr val="tx1"/>
                </a:solidFill>
                <a:effectLst/>
                <a:latin typeface="+mn-lt"/>
                <a:ea typeface="+mn-ea"/>
                <a:cs typeface="+mn-cs"/>
              </a:rPr>
              <a:t>graphs are</a:t>
            </a:r>
            <a:r>
              <a:rPr lang="en-US" sz="1200" kern="1200" baseline="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useful when comparing categories but only when the numbers reflect a percentage of a whole. In this example, the chart on the left shows how many American</a:t>
            </a:r>
            <a:r>
              <a:rPr lang="en-US" sz="1200" kern="1200" baseline="0" dirty="0" smtClean="0">
                <a:solidFill>
                  <a:schemeClr val="tx1"/>
                </a:solidFill>
                <a:effectLst/>
                <a:latin typeface="+mn-lt"/>
                <a:ea typeface="+mn-ea"/>
                <a:cs typeface="+mn-cs"/>
              </a:rPr>
              <a:t> deaths were from the American Expeditionary Force vs. the National Army. On the right side, it explains whether these deaths occurred as a result of battle or disease.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F2D080C-2FFE-4754-864A-B065FDF8E621}" type="slidenum">
              <a:rPr lang="en-US" smtClean="0"/>
              <a:t>3</a:t>
            </a:fld>
            <a:endParaRPr lang="en-US"/>
          </a:p>
        </p:txBody>
      </p:sp>
    </p:spTree>
    <p:extLst>
      <p:ext uri="{BB962C8B-B14F-4D97-AF65-F5344CB8AC3E}">
        <p14:creationId xmlns:p14="http://schemas.microsoft.com/office/powerpoint/2010/main" val="34018701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different</a:t>
            </a:r>
            <a:r>
              <a:rPr lang="en-US" baseline="0" dirty="0" smtClean="0"/>
              <a:t> take on the same idea. These graphs also show percentages but in a block format. This complicated graph also shows change over time. What trend becomes apparent here? </a:t>
            </a:r>
            <a:endParaRPr lang="en-US" dirty="0"/>
          </a:p>
        </p:txBody>
      </p:sp>
      <p:sp>
        <p:nvSpPr>
          <p:cNvPr id="4" name="Slide Number Placeholder 3"/>
          <p:cNvSpPr>
            <a:spLocks noGrp="1"/>
          </p:cNvSpPr>
          <p:nvPr>
            <p:ph type="sldNum" sz="quarter" idx="10"/>
          </p:nvPr>
        </p:nvSpPr>
        <p:spPr/>
        <p:txBody>
          <a:bodyPr/>
          <a:lstStyle/>
          <a:p>
            <a:fld id="{8F2D080C-2FFE-4754-864A-B065FDF8E621}" type="slidenum">
              <a:rPr lang="en-US" smtClean="0"/>
              <a:t>4</a:t>
            </a:fld>
            <a:endParaRPr lang="en-US"/>
          </a:p>
        </p:txBody>
      </p:sp>
    </p:spTree>
    <p:extLst>
      <p:ext uri="{BB962C8B-B14F-4D97-AF65-F5344CB8AC3E}">
        <p14:creationId xmlns:p14="http://schemas.microsoft.com/office/powerpoint/2010/main" val="17708055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graph</a:t>
            </a:r>
            <a:r>
              <a:rPr lang="en-US" baseline="0" dirty="0" smtClean="0"/>
              <a:t> is technically a bar graph, but it is set up to show change over time. We more commonly show that in a line graph, as seen on the next slide. It’s the exact same information, just visualized slightly differently. </a:t>
            </a:r>
            <a:endParaRPr lang="en-US" dirty="0"/>
          </a:p>
        </p:txBody>
      </p:sp>
      <p:sp>
        <p:nvSpPr>
          <p:cNvPr id="4" name="Slide Number Placeholder 3"/>
          <p:cNvSpPr>
            <a:spLocks noGrp="1"/>
          </p:cNvSpPr>
          <p:nvPr>
            <p:ph type="sldNum" sz="quarter" idx="10"/>
          </p:nvPr>
        </p:nvSpPr>
        <p:spPr/>
        <p:txBody>
          <a:bodyPr/>
          <a:lstStyle/>
          <a:p>
            <a:fld id="{8F2D080C-2FFE-4754-864A-B065FDF8E621}" type="slidenum">
              <a:rPr lang="en-US" smtClean="0"/>
              <a:t>5</a:t>
            </a:fld>
            <a:endParaRPr lang="en-US"/>
          </a:p>
        </p:txBody>
      </p:sp>
    </p:spTree>
    <p:extLst>
      <p:ext uri="{BB962C8B-B14F-4D97-AF65-F5344CB8AC3E}">
        <p14:creationId xmlns:p14="http://schemas.microsoft.com/office/powerpoint/2010/main" val="5665892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Here’s a modern</a:t>
            </a:r>
            <a:r>
              <a:rPr lang="en-US" baseline="0" dirty="0" smtClean="0"/>
              <a:t> version of that last graph. It makes it slightly easier to see the change happening over time, and takes out the data about which part of the United States military force these soldiers were apart of.  This graph helps us easily answer the question, “When was the American military at its peak size during the war?”</a:t>
            </a:r>
            <a:endParaRPr lang="en-US" dirty="0"/>
          </a:p>
        </p:txBody>
      </p:sp>
      <p:sp>
        <p:nvSpPr>
          <p:cNvPr id="4" name="Slide Number Placeholder 3"/>
          <p:cNvSpPr>
            <a:spLocks noGrp="1"/>
          </p:cNvSpPr>
          <p:nvPr>
            <p:ph type="sldNum" sz="quarter" idx="10"/>
          </p:nvPr>
        </p:nvSpPr>
        <p:spPr/>
        <p:txBody>
          <a:bodyPr/>
          <a:lstStyle/>
          <a:p>
            <a:fld id="{8F2D080C-2FFE-4754-864A-B065FDF8E621}" type="slidenum">
              <a:rPr lang="en-US" smtClean="0"/>
              <a:t>6</a:t>
            </a:fld>
            <a:endParaRPr lang="en-US"/>
          </a:p>
        </p:txBody>
      </p:sp>
    </p:spTree>
    <p:extLst>
      <p:ext uri="{BB962C8B-B14F-4D97-AF65-F5344CB8AC3E}">
        <p14:creationId xmlns:p14="http://schemas.microsoft.com/office/powerpoint/2010/main" val="297958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ADEC0EB-8BE7-405C-AE6B-61E1137F5173}" type="datetimeFigureOut">
              <a:rPr lang="en-US" smtClean="0"/>
              <a:t>10/30/2014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B9E0FE-9531-4099-8FD3-F478AC3FF66E}" type="slidenum">
              <a:rPr lang="en-US" smtClean="0"/>
              <a:t>‹#›</a:t>
            </a:fld>
            <a:endParaRPr lang="en-US"/>
          </a:p>
        </p:txBody>
      </p:sp>
    </p:spTree>
    <p:extLst>
      <p:ext uri="{BB962C8B-B14F-4D97-AF65-F5344CB8AC3E}">
        <p14:creationId xmlns:p14="http://schemas.microsoft.com/office/powerpoint/2010/main" val="108422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DEC0EB-8BE7-405C-AE6B-61E1137F5173}" type="datetimeFigureOut">
              <a:rPr lang="en-US" smtClean="0"/>
              <a:t>10/30/2014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B9E0FE-9531-4099-8FD3-F478AC3FF66E}" type="slidenum">
              <a:rPr lang="en-US" smtClean="0"/>
              <a:t>‹#›</a:t>
            </a:fld>
            <a:endParaRPr lang="en-US"/>
          </a:p>
        </p:txBody>
      </p:sp>
    </p:spTree>
    <p:extLst>
      <p:ext uri="{BB962C8B-B14F-4D97-AF65-F5344CB8AC3E}">
        <p14:creationId xmlns:p14="http://schemas.microsoft.com/office/powerpoint/2010/main" val="3832504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DEC0EB-8BE7-405C-AE6B-61E1137F5173}" type="datetimeFigureOut">
              <a:rPr lang="en-US" smtClean="0"/>
              <a:t>10/30/2014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B9E0FE-9531-4099-8FD3-F478AC3FF66E}" type="slidenum">
              <a:rPr lang="en-US" smtClean="0"/>
              <a:t>‹#›</a:t>
            </a:fld>
            <a:endParaRPr lang="en-US"/>
          </a:p>
        </p:txBody>
      </p:sp>
    </p:spTree>
    <p:extLst>
      <p:ext uri="{BB962C8B-B14F-4D97-AF65-F5344CB8AC3E}">
        <p14:creationId xmlns:p14="http://schemas.microsoft.com/office/powerpoint/2010/main" val="4148378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DEC0EB-8BE7-405C-AE6B-61E1137F5173}" type="datetimeFigureOut">
              <a:rPr lang="en-US" smtClean="0"/>
              <a:t>10/30/2014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B9E0FE-9531-4099-8FD3-F478AC3FF66E}" type="slidenum">
              <a:rPr lang="en-US" smtClean="0"/>
              <a:t>‹#›</a:t>
            </a:fld>
            <a:endParaRPr lang="en-US"/>
          </a:p>
        </p:txBody>
      </p:sp>
    </p:spTree>
    <p:extLst>
      <p:ext uri="{BB962C8B-B14F-4D97-AF65-F5344CB8AC3E}">
        <p14:creationId xmlns:p14="http://schemas.microsoft.com/office/powerpoint/2010/main" val="3450895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DEC0EB-8BE7-405C-AE6B-61E1137F5173}" type="datetimeFigureOut">
              <a:rPr lang="en-US" smtClean="0"/>
              <a:t>10/30/2014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B9E0FE-9531-4099-8FD3-F478AC3FF66E}" type="slidenum">
              <a:rPr lang="en-US" smtClean="0"/>
              <a:t>‹#›</a:t>
            </a:fld>
            <a:endParaRPr lang="en-US"/>
          </a:p>
        </p:txBody>
      </p:sp>
    </p:spTree>
    <p:extLst>
      <p:ext uri="{BB962C8B-B14F-4D97-AF65-F5344CB8AC3E}">
        <p14:creationId xmlns:p14="http://schemas.microsoft.com/office/powerpoint/2010/main" val="2364824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ADEC0EB-8BE7-405C-AE6B-61E1137F5173}" type="datetimeFigureOut">
              <a:rPr lang="en-US" smtClean="0"/>
              <a:t>10/30/2014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B9E0FE-9531-4099-8FD3-F478AC3FF66E}" type="slidenum">
              <a:rPr lang="en-US" smtClean="0"/>
              <a:t>‹#›</a:t>
            </a:fld>
            <a:endParaRPr lang="en-US"/>
          </a:p>
        </p:txBody>
      </p:sp>
    </p:spTree>
    <p:extLst>
      <p:ext uri="{BB962C8B-B14F-4D97-AF65-F5344CB8AC3E}">
        <p14:creationId xmlns:p14="http://schemas.microsoft.com/office/powerpoint/2010/main" val="2525371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ADEC0EB-8BE7-405C-AE6B-61E1137F5173}" type="datetimeFigureOut">
              <a:rPr lang="en-US" smtClean="0"/>
              <a:t>10/30/2014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B9E0FE-9531-4099-8FD3-F478AC3FF66E}" type="slidenum">
              <a:rPr lang="en-US" smtClean="0"/>
              <a:t>‹#›</a:t>
            </a:fld>
            <a:endParaRPr lang="en-US"/>
          </a:p>
        </p:txBody>
      </p:sp>
    </p:spTree>
    <p:extLst>
      <p:ext uri="{BB962C8B-B14F-4D97-AF65-F5344CB8AC3E}">
        <p14:creationId xmlns:p14="http://schemas.microsoft.com/office/powerpoint/2010/main" val="2728075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ADEC0EB-8BE7-405C-AE6B-61E1137F5173}" type="datetimeFigureOut">
              <a:rPr lang="en-US" smtClean="0"/>
              <a:t>10/30/2014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B9E0FE-9531-4099-8FD3-F478AC3FF66E}" type="slidenum">
              <a:rPr lang="en-US" smtClean="0"/>
              <a:t>‹#›</a:t>
            </a:fld>
            <a:endParaRPr lang="en-US"/>
          </a:p>
        </p:txBody>
      </p:sp>
    </p:spTree>
    <p:extLst>
      <p:ext uri="{BB962C8B-B14F-4D97-AF65-F5344CB8AC3E}">
        <p14:creationId xmlns:p14="http://schemas.microsoft.com/office/powerpoint/2010/main" val="1996915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DEC0EB-8BE7-405C-AE6B-61E1137F5173}" type="datetimeFigureOut">
              <a:rPr lang="en-US" smtClean="0"/>
              <a:t>10/30/2014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B9E0FE-9531-4099-8FD3-F478AC3FF66E}" type="slidenum">
              <a:rPr lang="en-US" smtClean="0"/>
              <a:t>‹#›</a:t>
            </a:fld>
            <a:endParaRPr lang="en-US"/>
          </a:p>
        </p:txBody>
      </p:sp>
    </p:spTree>
    <p:extLst>
      <p:ext uri="{BB962C8B-B14F-4D97-AF65-F5344CB8AC3E}">
        <p14:creationId xmlns:p14="http://schemas.microsoft.com/office/powerpoint/2010/main" val="3459418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DEC0EB-8BE7-405C-AE6B-61E1137F5173}" type="datetimeFigureOut">
              <a:rPr lang="en-US" smtClean="0"/>
              <a:t>10/30/2014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B9E0FE-9531-4099-8FD3-F478AC3FF66E}" type="slidenum">
              <a:rPr lang="en-US" smtClean="0"/>
              <a:t>‹#›</a:t>
            </a:fld>
            <a:endParaRPr lang="en-US"/>
          </a:p>
        </p:txBody>
      </p:sp>
    </p:spTree>
    <p:extLst>
      <p:ext uri="{BB962C8B-B14F-4D97-AF65-F5344CB8AC3E}">
        <p14:creationId xmlns:p14="http://schemas.microsoft.com/office/powerpoint/2010/main" val="4033149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DEC0EB-8BE7-405C-AE6B-61E1137F5173}" type="datetimeFigureOut">
              <a:rPr lang="en-US" smtClean="0"/>
              <a:t>10/30/2014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B9E0FE-9531-4099-8FD3-F478AC3FF66E}" type="slidenum">
              <a:rPr lang="en-US" smtClean="0"/>
              <a:t>‹#›</a:t>
            </a:fld>
            <a:endParaRPr lang="en-US"/>
          </a:p>
        </p:txBody>
      </p:sp>
    </p:spTree>
    <p:extLst>
      <p:ext uri="{BB962C8B-B14F-4D97-AF65-F5344CB8AC3E}">
        <p14:creationId xmlns:p14="http://schemas.microsoft.com/office/powerpoint/2010/main" val="2730929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DEC0EB-8BE7-405C-AE6B-61E1137F5173}" type="datetimeFigureOut">
              <a:rPr lang="en-US" smtClean="0"/>
              <a:t>10/30/2014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B9E0FE-9531-4099-8FD3-F478AC3FF66E}" type="slidenum">
              <a:rPr lang="en-US" smtClean="0"/>
              <a:t>‹#›</a:t>
            </a:fld>
            <a:endParaRPr lang="en-US"/>
          </a:p>
        </p:txBody>
      </p:sp>
    </p:spTree>
    <p:extLst>
      <p:ext uri="{BB962C8B-B14F-4D97-AF65-F5344CB8AC3E}">
        <p14:creationId xmlns:p14="http://schemas.microsoft.com/office/powerpoint/2010/main" val="408013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207818"/>
            <a:ext cx="6705600" cy="64528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027074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7704537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914400"/>
            <a:ext cx="8905460" cy="487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948349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net.lib.byu.edu/estu/wwi/memoir/docs/statistics/diagrams/d63.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0"/>
            <a:ext cx="8555523"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8035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net.lib.byu.edu/estu/wwi/memoir/docs/statistics/diagrams/d2.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1"/>
            <a:ext cx="6758834" cy="68527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4911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90625" y="1588"/>
            <a:ext cx="6761163" cy="685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reeform 2"/>
          <p:cNvSpPr/>
          <p:nvPr/>
        </p:nvSpPr>
        <p:spPr>
          <a:xfrm>
            <a:off x="1378857" y="87086"/>
            <a:ext cx="6371772" cy="5413828"/>
          </a:xfrm>
          <a:custGeom>
            <a:avLst/>
            <a:gdLst>
              <a:gd name="connsiteX0" fmla="*/ 0 w 6371772"/>
              <a:gd name="connsiteY0" fmla="*/ 5413828 h 5413828"/>
              <a:gd name="connsiteX1" fmla="*/ 246743 w 6371772"/>
              <a:gd name="connsiteY1" fmla="*/ 5297714 h 5413828"/>
              <a:gd name="connsiteX2" fmla="*/ 464457 w 6371772"/>
              <a:gd name="connsiteY2" fmla="*/ 5138057 h 5413828"/>
              <a:gd name="connsiteX3" fmla="*/ 696686 w 6371772"/>
              <a:gd name="connsiteY3" fmla="*/ 4920343 h 5413828"/>
              <a:gd name="connsiteX4" fmla="*/ 899886 w 6371772"/>
              <a:gd name="connsiteY4" fmla="*/ 4876800 h 5413828"/>
              <a:gd name="connsiteX5" fmla="*/ 1103086 w 6371772"/>
              <a:gd name="connsiteY5" fmla="*/ 4659085 h 5413828"/>
              <a:gd name="connsiteX6" fmla="*/ 1335314 w 6371772"/>
              <a:gd name="connsiteY6" fmla="*/ 4238171 h 5413828"/>
              <a:gd name="connsiteX7" fmla="*/ 1524000 w 6371772"/>
              <a:gd name="connsiteY7" fmla="*/ 4005943 h 5413828"/>
              <a:gd name="connsiteX8" fmla="*/ 1741714 w 6371772"/>
              <a:gd name="connsiteY8" fmla="*/ 3831771 h 5413828"/>
              <a:gd name="connsiteX9" fmla="*/ 1973943 w 6371772"/>
              <a:gd name="connsiteY9" fmla="*/ 3628571 h 5413828"/>
              <a:gd name="connsiteX10" fmla="*/ 2162629 w 6371772"/>
              <a:gd name="connsiteY10" fmla="*/ 3396343 h 5413828"/>
              <a:gd name="connsiteX11" fmla="*/ 2380343 w 6371772"/>
              <a:gd name="connsiteY11" fmla="*/ 3149600 h 5413828"/>
              <a:gd name="connsiteX12" fmla="*/ 2598057 w 6371772"/>
              <a:gd name="connsiteY12" fmla="*/ 2902857 h 5413828"/>
              <a:gd name="connsiteX13" fmla="*/ 2815772 w 6371772"/>
              <a:gd name="connsiteY13" fmla="*/ 2641600 h 5413828"/>
              <a:gd name="connsiteX14" fmla="*/ 3033486 w 6371772"/>
              <a:gd name="connsiteY14" fmla="*/ 2394857 h 5413828"/>
              <a:gd name="connsiteX15" fmla="*/ 3251200 w 6371772"/>
              <a:gd name="connsiteY15" fmla="*/ 1959428 h 5413828"/>
              <a:gd name="connsiteX16" fmla="*/ 3643086 w 6371772"/>
              <a:gd name="connsiteY16" fmla="*/ 1001485 h 5413828"/>
              <a:gd name="connsiteX17" fmla="*/ 3846286 w 6371772"/>
              <a:gd name="connsiteY17" fmla="*/ 333828 h 5413828"/>
              <a:gd name="connsiteX18" fmla="*/ 4034972 w 6371772"/>
              <a:gd name="connsiteY18" fmla="*/ 0 h 5413828"/>
              <a:gd name="connsiteX19" fmla="*/ 4484914 w 6371772"/>
              <a:gd name="connsiteY19" fmla="*/ 29028 h 5413828"/>
              <a:gd name="connsiteX20" fmla="*/ 4746172 w 6371772"/>
              <a:gd name="connsiteY20" fmla="*/ 943428 h 5413828"/>
              <a:gd name="connsiteX21" fmla="*/ 4963886 w 6371772"/>
              <a:gd name="connsiteY21" fmla="*/ 1509485 h 5413828"/>
              <a:gd name="connsiteX22" fmla="*/ 5181600 w 6371772"/>
              <a:gd name="connsiteY22" fmla="*/ 2002971 h 5413828"/>
              <a:gd name="connsiteX23" fmla="*/ 5442857 w 6371772"/>
              <a:gd name="connsiteY23" fmla="*/ 2438400 h 5413828"/>
              <a:gd name="connsiteX24" fmla="*/ 5675086 w 6371772"/>
              <a:gd name="connsiteY24" fmla="*/ 2888343 h 5413828"/>
              <a:gd name="connsiteX25" fmla="*/ 5907314 w 6371772"/>
              <a:gd name="connsiteY25" fmla="*/ 3556000 h 5413828"/>
              <a:gd name="connsiteX26" fmla="*/ 6154057 w 6371772"/>
              <a:gd name="connsiteY26" fmla="*/ 4165600 h 5413828"/>
              <a:gd name="connsiteX27" fmla="*/ 6371772 w 6371772"/>
              <a:gd name="connsiteY27" fmla="*/ 4673600 h 5413828"/>
              <a:gd name="connsiteX28" fmla="*/ 6342743 w 6371772"/>
              <a:gd name="connsiteY28" fmla="*/ 4746171 h 5413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6371772" h="5413828">
                <a:moveTo>
                  <a:pt x="0" y="5413828"/>
                </a:moveTo>
                <a:lnTo>
                  <a:pt x="246743" y="5297714"/>
                </a:lnTo>
                <a:lnTo>
                  <a:pt x="464457" y="5138057"/>
                </a:lnTo>
                <a:lnTo>
                  <a:pt x="696686" y="4920343"/>
                </a:lnTo>
                <a:lnTo>
                  <a:pt x="899886" y="4876800"/>
                </a:lnTo>
                <a:lnTo>
                  <a:pt x="1103086" y="4659085"/>
                </a:lnTo>
                <a:lnTo>
                  <a:pt x="1335314" y="4238171"/>
                </a:lnTo>
                <a:lnTo>
                  <a:pt x="1524000" y="4005943"/>
                </a:lnTo>
                <a:lnTo>
                  <a:pt x="1741714" y="3831771"/>
                </a:lnTo>
                <a:lnTo>
                  <a:pt x="1973943" y="3628571"/>
                </a:lnTo>
                <a:lnTo>
                  <a:pt x="2162629" y="3396343"/>
                </a:lnTo>
                <a:lnTo>
                  <a:pt x="2380343" y="3149600"/>
                </a:lnTo>
                <a:lnTo>
                  <a:pt x="2598057" y="2902857"/>
                </a:lnTo>
                <a:lnTo>
                  <a:pt x="2815772" y="2641600"/>
                </a:lnTo>
                <a:lnTo>
                  <a:pt x="3033486" y="2394857"/>
                </a:lnTo>
                <a:lnTo>
                  <a:pt x="3251200" y="1959428"/>
                </a:lnTo>
                <a:lnTo>
                  <a:pt x="3643086" y="1001485"/>
                </a:lnTo>
                <a:lnTo>
                  <a:pt x="3846286" y="333828"/>
                </a:lnTo>
                <a:lnTo>
                  <a:pt x="4034972" y="0"/>
                </a:lnTo>
                <a:lnTo>
                  <a:pt x="4484914" y="29028"/>
                </a:lnTo>
                <a:lnTo>
                  <a:pt x="4746172" y="943428"/>
                </a:lnTo>
                <a:lnTo>
                  <a:pt x="4963886" y="1509485"/>
                </a:lnTo>
                <a:lnTo>
                  <a:pt x="5181600" y="2002971"/>
                </a:lnTo>
                <a:lnTo>
                  <a:pt x="5442857" y="2438400"/>
                </a:lnTo>
                <a:lnTo>
                  <a:pt x="5675086" y="2888343"/>
                </a:lnTo>
                <a:lnTo>
                  <a:pt x="5907314" y="3556000"/>
                </a:lnTo>
                <a:lnTo>
                  <a:pt x="6154057" y="4165600"/>
                </a:lnTo>
                <a:lnTo>
                  <a:pt x="6371772" y="4673600"/>
                </a:lnTo>
                <a:lnTo>
                  <a:pt x="6342743" y="4746171"/>
                </a:lnTo>
              </a:path>
            </a:pathLst>
          </a:custGeom>
          <a:ln w="57150"/>
        </p:spPr>
        <p:style>
          <a:lnRef idx="1">
            <a:schemeClr val="accent6"/>
          </a:lnRef>
          <a:fillRef idx="0">
            <a:schemeClr val="accent6"/>
          </a:fillRef>
          <a:effectRef idx="0">
            <a:schemeClr val="accent6"/>
          </a:effectRef>
          <a:fontRef idx="minor">
            <a:schemeClr val="tx1"/>
          </a:fontRef>
        </p:style>
        <p:txBody>
          <a:bodyPr rtlCol="0" anchor="ctr"/>
          <a:lstStyle/>
          <a:p>
            <a:pPr algn="ctr"/>
            <a:endParaRPr lang="en-US"/>
          </a:p>
        </p:txBody>
      </p:sp>
      <p:sp>
        <p:nvSpPr>
          <p:cNvPr id="4" name="Freeform 3"/>
          <p:cNvSpPr/>
          <p:nvPr/>
        </p:nvSpPr>
        <p:spPr>
          <a:xfrm>
            <a:off x="1407886" y="4194629"/>
            <a:ext cx="3280228" cy="1640618"/>
          </a:xfrm>
          <a:custGeom>
            <a:avLst/>
            <a:gdLst>
              <a:gd name="connsiteX0" fmla="*/ 0 w 3280228"/>
              <a:gd name="connsiteY0" fmla="*/ 1611085 h 1640618"/>
              <a:gd name="connsiteX1" fmla="*/ 0 w 3280228"/>
              <a:gd name="connsiteY1" fmla="*/ 1611085 h 1640618"/>
              <a:gd name="connsiteX2" fmla="*/ 145143 w 3280228"/>
              <a:gd name="connsiteY2" fmla="*/ 1640114 h 1640618"/>
              <a:gd name="connsiteX3" fmla="*/ 478971 w 3280228"/>
              <a:gd name="connsiteY3" fmla="*/ 1625600 h 1640618"/>
              <a:gd name="connsiteX4" fmla="*/ 624114 w 3280228"/>
              <a:gd name="connsiteY4" fmla="*/ 1625600 h 1640618"/>
              <a:gd name="connsiteX5" fmla="*/ 624114 w 3280228"/>
              <a:gd name="connsiteY5" fmla="*/ 1640114 h 1640618"/>
              <a:gd name="connsiteX6" fmla="*/ 856343 w 3280228"/>
              <a:gd name="connsiteY6" fmla="*/ 1567542 h 1640618"/>
              <a:gd name="connsiteX7" fmla="*/ 1132114 w 3280228"/>
              <a:gd name="connsiteY7" fmla="*/ 1538514 h 1640618"/>
              <a:gd name="connsiteX8" fmla="*/ 1306285 w 3280228"/>
              <a:gd name="connsiteY8" fmla="*/ 1465942 h 1640618"/>
              <a:gd name="connsiteX9" fmla="*/ 1567543 w 3280228"/>
              <a:gd name="connsiteY9" fmla="*/ 1436914 h 1640618"/>
              <a:gd name="connsiteX10" fmla="*/ 1756228 w 3280228"/>
              <a:gd name="connsiteY10" fmla="*/ 1422400 h 1640618"/>
              <a:gd name="connsiteX11" fmla="*/ 1959428 w 3280228"/>
              <a:gd name="connsiteY11" fmla="*/ 1306285 h 1640618"/>
              <a:gd name="connsiteX12" fmla="*/ 2235200 w 3280228"/>
              <a:gd name="connsiteY12" fmla="*/ 1248228 h 1640618"/>
              <a:gd name="connsiteX13" fmla="*/ 2438400 w 3280228"/>
              <a:gd name="connsiteY13" fmla="*/ 1175657 h 1640618"/>
              <a:gd name="connsiteX14" fmla="*/ 2641600 w 3280228"/>
              <a:gd name="connsiteY14" fmla="*/ 1103085 h 1640618"/>
              <a:gd name="connsiteX15" fmla="*/ 2859314 w 3280228"/>
              <a:gd name="connsiteY15" fmla="*/ 928914 h 1640618"/>
              <a:gd name="connsiteX16" fmla="*/ 3048000 w 3280228"/>
              <a:gd name="connsiteY16" fmla="*/ 420914 h 1640618"/>
              <a:gd name="connsiteX17" fmla="*/ 3280228 w 3280228"/>
              <a:gd name="connsiteY17" fmla="*/ 0 h 16406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80228" h="1640618">
                <a:moveTo>
                  <a:pt x="0" y="1611085"/>
                </a:moveTo>
                <a:lnTo>
                  <a:pt x="0" y="1611085"/>
                </a:lnTo>
                <a:cubicBezTo>
                  <a:pt x="48381" y="1620761"/>
                  <a:pt x="95826" y="1638619"/>
                  <a:pt x="145143" y="1640114"/>
                </a:cubicBezTo>
                <a:cubicBezTo>
                  <a:pt x="256473" y="1643488"/>
                  <a:pt x="367641" y="1628974"/>
                  <a:pt x="478971" y="1625600"/>
                </a:cubicBezTo>
                <a:cubicBezTo>
                  <a:pt x="527330" y="1624135"/>
                  <a:pt x="575733" y="1625600"/>
                  <a:pt x="624114" y="1625600"/>
                </a:cubicBezTo>
                <a:lnTo>
                  <a:pt x="624114" y="1640114"/>
                </a:lnTo>
                <a:lnTo>
                  <a:pt x="856343" y="1567542"/>
                </a:lnTo>
                <a:lnTo>
                  <a:pt x="1132114" y="1538514"/>
                </a:lnTo>
                <a:lnTo>
                  <a:pt x="1306285" y="1465942"/>
                </a:lnTo>
                <a:lnTo>
                  <a:pt x="1567543" y="1436914"/>
                </a:lnTo>
                <a:lnTo>
                  <a:pt x="1756228" y="1422400"/>
                </a:lnTo>
                <a:lnTo>
                  <a:pt x="1959428" y="1306285"/>
                </a:lnTo>
                <a:lnTo>
                  <a:pt x="2235200" y="1248228"/>
                </a:lnTo>
                <a:lnTo>
                  <a:pt x="2438400" y="1175657"/>
                </a:lnTo>
                <a:lnTo>
                  <a:pt x="2641600" y="1103085"/>
                </a:lnTo>
                <a:lnTo>
                  <a:pt x="2859314" y="928914"/>
                </a:lnTo>
                <a:lnTo>
                  <a:pt x="3048000" y="420914"/>
                </a:lnTo>
                <a:lnTo>
                  <a:pt x="3280228" y="0"/>
                </a:lnTo>
              </a:path>
            </a:pathLst>
          </a:custGeom>
          <a:ln w="38100"/>
        </p:spPr>
        <p:style>
          <a:lnRef idx="1">
            <a:schemeClr val="accent2"/>
          </a:lnRef>
          <a:fillRef idx="0">
            <a:schemeClr val="accent2"/>
          </a:fillRef>
          <a:effectRef idx="0">
            <a:schemeClr val="accent2"/>
          </a:effectRef>
          <a:fontRef idx="minor">
            <a:schemeClr val="tx1"/>
          </a:fontRef>
        </p:style>
        <p:txBody>
          <a:bodyPr rtlCol="0" anchor="ctr"/>
          <a:lstStyle/>
          <a:p>
            <a:pPr algn="ctr"/>
            <a:endParaRPr lang="en-US"/>
          </a:p>
        </p:txBody>
      </p:sp>
      <p:sp>
        <p:nvSpPr>
          <p:cNvPr id="5" name="Freeform 4"/>
          <p:cNvSpPr/>
          <p:nvPr/>
        </p:nvSpPr>
        <p:spPr>
          <a:xfrm>
            <a:off x="4702629" y="2641600"/>
            <a:ext cx="2583542" cy="1944914"/>
          </a:xfrm>
          <a:custGeom>
            <a:avLst/>
            <a:gdLst>
              <a:gd name="connsiteX0" fmla="*/ 0 w 2583542"/>
              <a:gd name="connsiteY0" fmla="*/ 1524000 h 1944914"/>
              <a:gd name="connsiteX1" fmla="*/ 145142 w 2583542"/>
              <a:gd name="connsiteY1" fmla="*/ 1103086 h 1944914"/>
              <a:gd name="connsiteX2" fmla="*/ 377371 w 2583542"/>
              <a:gd name="connsiteY2" fmla="*/ 653143 h 1944914"/>
              <a:gd name="connsiteX3" fmla="*/ 580571 w 2583542"/>
              <a:gd name="connsiteY3" fmla="*/ 232229 h 1944914"/>
              <a:gd name="connsiteX4" fmla="*/ 783771 w 2583542"/>
              <a:gd name="connsiteY4" fmla="*/ 14514 h 1944914"/>
              <a:gd name="connsiteX5" fmla="*/ 1016000 w 2583542"/>
              <a:gd name="connsiteY5" fmla="*/ 0 h 1944914"/>
              <a:gd name="connsiteX6" fmla="*/ 1233714 w 2583542"/>
              <a:gd name="connsiteY6" fmla="*/ 87086 h 1944914"/>
              <a:gd name="connsiteX7" fmla="*/ 1480457 w 2583542"/>
              <a:gd name="connsiteY7" fmla="*/ 232229 h 1944914"/>
              <a:gd name="connsiteX8" fmla="*/ 1683657 w 2583542"/>
              <a:gd name="connsiteY8" fmla="*/ 449943 h 1944914"/>
              <a:gd name="connsiteX9" fmla="*/ 1886857 w 2583542"/>
              <a:gd name="connsiteY9" fmla="*/ 638629 h 1944914"/>
              <a:gd name="connsiteX10" fmla="*/ 2119085 w 2583542"/>
              <a:gd name="connsiteY10" fmla="*/ 986971 h 1944914"/>
              <a:gd name="connsiteX11" fmla="*/ 2336800 w 2583542"/>
              <a:gd name="connsiteY11" fmla="*/ 1422400 h 1944914"/>
              <a:gd name="connsiteX12" fmla="*/ 2583542 w 2583542"/>
              <a:gd name="connsiteY12" fmla="*/ 1944914 h 1944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583542" h="1944914">
                <a:moveTo>
                  <a:pt x="0" y="1524000"/>
                </a:moveTo>
                <a:lnTo>
                  <a:pt x="145142" y="1103086"/>
                </a:lnTo>
                <a:lnTo>
                  <a:pt x="377371" y="653143"/>
                </a:lnTo>
                <a:lnTo>
                  <a:pt x="580571" y="232229"/>
                </a:lnTo>
                <a:lnTo>
                  <a:pt x="783771" y="14514"/>
                </a:lnTo>
                <a:lnTo>
                  <a:pt x="1016000" y="0"/>
                </a:lnTo>
                <a:lnTo>
                  <a:pt x="1233714" y="87086"/>
                </a:lnTo>
                <a:lnTo>
                  <a:pt x="1480457" y="232229"/>
                </a:lnTo>
                <a:lnTo>
                  <a:pt x="1683657" y="449943"/>
                </a:lnTo>
                <a:lnTo>
                  <a:pt x="1886857" y="638629"/>
                </a:lnTo>
                <a:lnTo>
                  <a:pt x="2119085" y="986971"/>
                </a:lnTo>
                <a:lnTo>
                  <a:pt x="2336800" y="1422400"/>
                </a:lnTo>
                <a:lnTo>
                  <a:pt x="2583542" y="1944914"/>
                </a:lnTo>
              </a:path>
            </a:pathLst>
          </a:custGeom>
          <a:ln w="38100"/>
        </p:spPr>
        <p:style>
          <a:lnRef idx="1">
            <a:schemeClr val="accent2"/>
          </a:lnRef>
          <a:fillRef idx="0">
            <a:schemeClr val="accent2"/>
          </a:fillRef>
          <a:effectRef idx="0">
            <a:schemeClr val="accent2"/>
          </a:effectRef>
          <a:fontRef idx="minor">
            <a:schemeClr val="tx1"/>
          </a:fontRef>
        </p:style>
        <p:txBody>
          <a:bodyPr rtlCol="0" anchor="ctr"/>
          <a:lstStyle/>
          <a:p>
            <a:pPr algn="ctr"/>
            <a:endParaRPr lang="en-US"/>
          </a:p>
        </p:txBody>
      </p:sp>
      <p:sp>
        <p:nvSpPr>
          <p:cNvPr id="6" name="Freeform 5"/>
          <p:cNvSpPr/>
          <p:nvPr/>
        </p:nvSpPr>
        <p:spPr>
          <a:xfrm>
            <a:off x="7286171" y="4572000"/>
            <a:ext cx="449943" cy="928914"/>
          </a:xfrm>
          <a:custGeom>
            <a:avLst/>
            <a:gdLst>
              <a:gd name="connsiteX0" fmla="*/ 0 w 449943"/>
              <a:gd name="connsiteY0" fmla="*/ 0 h 928914"/>
              <a:gd name="connsiteX1" fmla="*/ 0 w 449943"/>
              <a:gd name="connsiteY1" fmla="*/ 0 h 928914"/>
              <a:gd name="connsiteX2" fmla="*/ 58058 w 449943"/>
              <a:gd name="connsiteY2" fmla="*/ 130629 h 928914"/>
              <a:gd name="connsiteX3" fmla="*/ 72572 w 449943"/>
              <a:gd name="connsiteY3" fmla="*/ 188686 h 928914"/>
              <a:gd name="connsiteX4" fmla="*/ 116115 w 449943"/>
              <a:gd name="connsiteY4" fmla="*/ 232229 h 928914"/>
              <a:gd name="connsiteX5" fmla="*/ 130629 w 449943"/>
              <a:gd name="connsiteY5" fmla="*/ 275771 h 928914"/>
              <a:gd name="connsiteX6" fmla="*/ 159658 w 449943"/>
              <a:gd name="connsiteY6" fmla="*/ 391886 h 928914"/>
              <a:gd name="connsiteX7" fmla="*/ 188686 w 449943"/>
              <a:gd name="connsiteY7" fmla="*/ 435429 h 928914"/>
              <a:gd name="connsiteX8" fmla="*/ 203200 w 449943"/>
              <a:gd name="connsiteY8" fmla="*/ 508000 h 928914"/>
              <a:gd name="connsiteX9" fmla="*/ 246743 w 449943"/>
              <a:gd name="connsiteY9" fmla="*/ 595086 h 928914"/>
              <a:gd name="connsiteX10" fmla="*/ 246743 w 449943"/>
              <a:gd name="connsiteY10" fmla="*/ 595086 h 928914"/>
              <a:gd name="connsiteX11" fmla="*/ 449943 w 449943"/>
              <a:gd name="connsiteY11" fmla="*/ 928914 h 928914"/>
              <a:gd name="connsiteX12" fmla="*/ 449943 w 449943"/>
              <a:gd name="connsiteY12" fmla="*/ 928914 h 928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49943" h="928914">
                <a:moveTo>
                  <a:pt x="0" y="0"/>
                </a:moveTo>
                <a:lnTo>
                  <a:pt x="0" y="0"/>
                </a:lnTo>
                <a:cubicBezTo>
                  <a:pt x="19353" y="43543"/>
                  <a:pt x="40953" y="86155"/>
                  <a:pt x="58058" y="130629"/>
                </a:cubicBezTo>
                <a:cubicBezTo>
                  <a:pt x="65219" y="149247"/>
                  <a:pt x="62675" y="171366"/>
                  <a:pt x="72572" y="188686"/>
                </a:cubicBezTo>
                <a:cubicBezTo>
                  <a:pt x="82756" y="206508"/>
                  <a:pt x="101601" y="217715"/>
                  <a:pt x="116115" y="232229"/>
                </a:cubicBezTo>
                <a:cubicBezTo>
                  <a:pt x="120953" y="246743"/>
                  <a:pt x="126604" y="261011"/>
                  <a:pt x="130629" y="275771"/>
                </a:cubicBezTo>
                <a:cubicBezTo>
                  <a:pt x="141126" y="314261"/>
                  <a:pt x="137528" y="358690"/>
                  <a:pt x="159658" y="391886"/>
                </a:cubicBezTo>
                <a:lnTo>
                  <a:pt x="188686" y="435429"/>
                </a:lnTo>
                <a:cubicBezTo>
                  <a:pt x="193524" y="459619"/>
                  <a:pt x="196709" y="484200"/>
                  <a:pt x="203200" y="508000"/>
                </a:cubicBezTo>
                <a:cubicBezTo>
                  <a:pt x="228203" y="599676"/>
                  <a:pt x="202509" y="595086"/>
                  <a:pt x="246743" y="595086"/>
                </a:cubicBezTo>
                <a:lnTo>
                  <a:pt x="246743" y="595086"/>
                </a:lnTo>
                <a:lnTo>
                  <a:pt x="449943" y="928914"/>
                </a:lnTo>
                <a:lnTo>
                  <a:pt x="449943" y="928914"/>
                </a:lnTo>
              </a:path>
            </a:pathLst>
          </a:custGeom>
          <a:ln w="38100"/>
        </p:spPr>
        <p:style>
          <a:lnRef idx="1">
            <a:schemeClr val="accent2"/>
          </a:lnRef>
          <a:fillRef idx="0">
            <a:schemeClr val="accent2"/>
          </a:fillRef>
          <a:effectRef idx="0">
            <a:schemeClr val="accent2"/>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3982040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TotalTime>
  <Words>314</Words>
  <Application>Microsoft Office PowerPoint</Application>
  <PresentationFormat>On-screen Show (4:3)</PresentationFormat>
  <Paragraphs>12</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Durham Public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Katherine Harris</dc:creator>
  <cp:lastModifiedBy>Katherine Harris</cp:lastModifiedBy>
  <cp:revision>10</cp:revision>
  <dcterms:created xsi:type="dcterms:W3CDTF">2014-08-07T15:24:22Z</dcterms:created>
  <dcterms:modified xsi:type="dcterms:W3CDTF">2014-10-30T19:26:02Z</dcterms:modified>
</cp:coreProperties>
</file>